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6" r:id="rId13"/>
    <p:sldId id="268" r:id="rId14"/>
    <p:sldId id="270" r:id="rId15"/>
    <p:sldId id="271" r:id="rId16"/>
    <p:sldId id="273" r:id="rId17"/>
    <p:sldId id="272" r:id="rId18"/>
    <p:sldId id="275" r:id="rId19"/>
    <p:sldId id="276" r:id="rId20"/>
    <p:sldId id="277" r:id="rId21"/>
    <p:sldId id="274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ED92-2BB2-4796-9403-E8A9847C2E5C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8722-155F-4BBD-A8F2-829D9C3D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2D734-A836-4B81-960C-EA5A25320CAD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5524-44AE-4802-81BF-286A3C439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54DD-2645-456E-9021-6C3F61643AF4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20D4-3F75-4E59-AA97-2C57F1548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CC07-8020-4040-BED4-C4B15F907FE5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D0FC-3AD4-4245-B236-2614D7378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ADE9-B669-4936-965A-7AB300D69734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B517-5DAA-4F83-8622-D500A8A5C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20ED-8092-4AA8-BD2A-14BEF4E19A08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72BD-C3C8-4A8D-ABE5-2111C86CA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3618-FF71-48C6-BD9E-04F4A9883873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28AC-4899-401B-9A10-7A868FB2D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F8C7-FC60-4A30-8AEE-1BA7C64CE395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0977-FC4C-4B30-9E4C-043D3894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EC4D-F203-4025-A041-937C48E7BAE0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8004-44A9-4BFE-8936-74872681B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E56C-CE31-43D6-A35D-B46866E9C12D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CB67-A754-4E30-A50B-B1ACC66AE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C168-A87C-449E-BFB2-3EEE669D2BE3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36A9-0294-44AC-B0CD-75AB669C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303A29-4EA8-4155-8F78-C0D6B4AD1389}" type="datetimeFigureOut">
              <a:rPr lang="ru-RU"/>
              <a:pPr>
                <a:defRPr/>
              </a:pPr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D2E22-4CBE-44A4-9D48-4335E03DE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786" y="163609"/>
            <a:ext cx="11297061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ЧОУ ВО «Ставропольский университет»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786" y="1951468"/>
            <a:ext cx="10717609" cy="29896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с применением дистанционных образовательных технологий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911" y="231018"/>
            <a:ext cx="11541457" cy="5525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Глоссарий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список терминов, в виде словаря по конкретной дисциплине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самопроверки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вопросы для самостоятельного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список рекомендуемых основных и дополнительных источников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6702"/>
          <a:stretch/>
        </p:blipFill>
        <p:spPr>
          <a:xfrm>
            <a:off x="267693" y="641444"/>
            <a:ext cx="11496675" cy="183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0" y="2786613"/>
            <a:ext cx="101346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078" y="5342108"/>
            <a:ext cx="4380023" cy="107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646840" y="6419843"/>
            <a:ext cx="415498" cy="370703"/>
            <a:chOff x="9394013" y="6398282"/>
            <a:chExt cx="415498" cy="369930"/>
          </a:xfrm>
        </p:grpSpPr>
        <p:sp>
          <p:nvSpPr>
            <p:cNvPr id="7" name="Овал 6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9394013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ferris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911" y="70998"/>
            <a:ext cx="11541457" cy="635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дисциплина согласно учебному плану предусматривает контрольную или курсовую работу, ниже пункта литературы будут размещены методические указания для выполнения этих работ,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изложены требования для выполнениях этих работ.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 применением дистанционных образовательных технологий представляет собой систему непрерывной накопительной количественной оценки качества освоения студентами учебных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дисциплин, далее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-рейтинговая система. Она складывается из следующих составляющих:</a:t>
            </a:r>
          </a:p>
          <a:p>
            <a:pPr algn="just">
              <a:lnSpc>
                <a:spcPct val="114000"/>
              </a:lnSpc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Рубежный контроль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период (в установленные сроки) ответов на вопросы электронных семинаров (если планом по дисциплине предусмотрены практические занятия (ПЗ)) или выполнения лабораторных работ (ЛР) (если предусмотрены планом).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2" y="1298963"/>
            <a:ext cx="4783777" cy="73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2913" y="3819608"/>
            <a:ext cx="2771223" cy="7862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1-й рубежный контроль (РК) (</a:t>
            </a:r>
            <a:r>
              <a:rPr lang="en-US" dirty="0" smtClean="0"/>
              <a:t>max </a:t>
            </a:r>
            <a:r>
              <a:rPr lang="ru-RU" dirty="0" smtClean="0"/>
              <a:t>40</a:t>
            </a:r>
            <a:r>
              <a:rPr lang="en-US" dirty="0" smtClean="0"/>
              <a:t> </a:t>
            </a:r>
            <a:r>
              <a:rPr lang="ru-RU" dirty="0" smtClean="0"/>
              <a:t>баллов)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1170" y="3814602"/>
            <a:ext cx="2687587" cy="7912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2-й </a:t>
            </a:r>
            <a:r>
              <a:rPr lang="ru-RU" dirty="0"/>
              <a:t>рубежный </a:t>
            </a:r>
            <a:r>
              <a:rPr lang="ru-RU" dirty="0" smtClean="0"/>
              <a:t>контроль </a:t>
            </a:r>
            <a:r>
              <a:rPr lang="ru-RU" dirty="0"/>
              <a:t>(</a:t>
            </a:r>
            <a:r>
              <a:rPr lang="en-US" dirty="0"/>
              <a:t>max </a:t>
            </a:r>
            <a:r>
              <a:rPr lang="ru-RU" dirty="0" smtClean="0"/>
              <a:t>35 баллов)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0697" y="3820094"/>
            <a:ext cx="1975045" cy="791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Тестирование (</a:t>
            </a:r>
            <a:r>
              <a:rPr lang="en-US" dirty="0" smtClean="0"/>
              <a:t>max 25 </a:t>
            </a:r>
            <a:r>
              <a:rPr lang="ru-RU" dirty="0" smtClean="0"/>
              <a:t>баллов)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3664" y="3811433"/>
            <a:ext cx="2420209" cy="79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Контрольные работы</a:t>
            </a:r>
          </a:p>
          <a:p>
            <a:pPr algn="ctr"/>
            <a:r>
              <a:rPr lang="ru-RU" dirty="0" smtClean="0"/>
              <a:t>Курсовые работы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15846" y="3819609"/>
            <a:ext cx="1235720" cy="786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Итоговый балл</a:t>
            </a:r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6017230" y="-1128583"/>
            <a:ext cx="223290" cy="11811928"/>
          </a:xfrm>
          <a:prstGeom prst="rightBrace">
            <a:avLst>
              <a:gd name="adj1" fmla="val 23469"/>
              <a:gd name="adj2" fmla="val 5343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2602" y="488353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изучения дисциплины за один семестр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35162" y="3991418"/>
            <a:ext cx="611531" cy="4049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=</a:t>
            </a:r>
            <a:endParaRPr lang="ru-RU" sz="4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09057" y="4007783"/>
            <a:ext cx="611531" cy="4049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+</a:t>
            </a:r>
          </a:p>
        </p:txBody>
      </p:sp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11660488" y="6419843"/>
            <a:ext cx="406906" cy="370703"/>
            <a:chOff x="9407661" y="6398282"/>
            <a:chExt cx="406906" cy="369930"/>
          </a:xfrm>
        </p:grpSpPr>
        <p:sp>
          <p:nvSpPr>
            <p:cNvPr id="15" name="Овал 14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06906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7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14:ferris dir="r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8" grpId="0" animBg="1"/>
      <p:bldP spid="3" grpId="0" animBg="1"/>
      <p:bldP spid="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911" y="231018"/>
            <a:ext cx="11778589" cy="665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ознакомиться с вопросами электронных семинаров, лабораторными работами, а также скачать их одним файлом можно в разделе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Загрузка-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семинарам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рубежном контроле предусмотрено выполнение определенного количества семинарских занятий либо лабораторных (или семинарских занятий и лабораторных, если это предусмотрено учебным планом).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39" y="1026794"/>
            <a:ext cx="6538529" cy="468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6" name="Овал 5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7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14:window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809" y="214660"/>
            <a:ext cx="8059448" cy="742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практических (ПЗ) или лабораторных работ (ЛР) делится на два рубежных контроля. Каждый вопрос в семинарских занятиях и лабораторная работа будет оцениваться. Максимум за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рубежный контроль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(если все Ваши ответы на электронные семинары и лабораторные работы будут оценены преподавателями на «отлично»)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второй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баллов.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сумме баллов двух рубежных контролей будет прибавлен балл, полученный Вами за тестирования. Таким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задача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сводится к получению максимального количества баллов за рубежные контроли и тестирование. О процессе тестирования, выполнения и подвешивания курсовых и контрольных работ будет рассказано ниже.</a:t>
            </a: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Вернемся к системе. Рассмотрим основные подпункты пункта меню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7" name="Овал 6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1029"/>
          <a:stretch/>
        </p:blipFill>
        <p:spPr>
          <a:xfrm>
            <a:off x="130628" y="75176"/>
            <a:ext cx="3656181" cy="652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window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668" t="-517" r="47732" b="88827"/>
          <a:stretch/>
        </p:blipFill>
        <p:spPr>
          <a:xfrm>
            <a:off x="4821762" y="1092250"/>
            <a:ext cx="1815138" cy="56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53" y="1749039"/>
            <a:ext cx="9668681" cy="468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7654" y="233251"/>
            <a:ext cx="11505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подпунктом является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план.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приводятся дисциплины, формы контроля и фамилии преподавателей на текущий семестр.</a:t>
            </a:r>
          </a:p>
        </p:txBody>
      </p:sp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8" name="Овал 7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4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dir="r" isContent="1"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08" y="2211934"/>
            <a:ext cx="10050626" cy="407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561" y="426830"/>
            <a:ext cx="115960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просмотреть и ответить на вопросы электронных семинаров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рубежного контроля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выбрать, например, подпункт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1 РК.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появится список дисциплин, срок сдачи семинаров конкретного рубежного контроля, фамилия преподавателя, а также возможность просмотреть список вопросов. Для ознакомления со списком вопросов напротив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дисциплины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нажать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ссылку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7" name="Овал 6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7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prism dir="u" isContent="1" isInverted="1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1275519"/>
            <a:ext cx="6953603" cy="172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12" y="1723326"/>
            <a:ext cx="490537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30" y="3137281"/>
            <a:ext cx="5880624" cy="354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2830" y="167523"/>
            <a:ext cx="11596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список вопросов. При нажатии кнопки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далее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 сможете написать ответ преподавателю в отдельном поле (при необходимости можно будет прикрепить файл) и отправить сообщение.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00549" y="3137281"/>
            <a:ext cx="59860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вопрос формулируется, как: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«Выполнить задание,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размещенное в курсе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текст задания необходимо искать в ранее скачанном курсе по соответствующей дисциплине.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00549" y="1723326"/>
            <a:ext cx="1146412" cy="428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15400" y="2353119"/>
            <a:ext cx="1146412" cy="428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11638" y="6402006"/>
            <a:ext cx="1287156" cy="416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15" name="Овал 14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961" y="4590788"/>
            <a:ext cx="3207224" cy="213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1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14:prism dir="d" isContent="1" isInverted="1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2830" y="167523"/>
            <a:ext cx="11596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вопросы доступны сразу при нажатии кнопки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Просмотреть.</a:t>
            </a: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 на вопросы электронных семинаров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использовать лекции в электронных курсах, а также любые другие источники. Если ответ содержит формулы или изображения,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отправить его прикрепленным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отслеживайте статус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сообщения в столбце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 ли преподаватель оценку или отправил его на доработку.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746" y="1310175"/>
            <a:ext cx="74104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46" y="618449"/>
            <a:ext cx="7430537" cy="42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8494225" y="618449"/>
            <a:ext cx="1146412" cy="4286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17" name="Овал 16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9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000">
        <p14:switch dir="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830" y="167523"/>
            <a:ext cx="115960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подпункте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прикрепить и отправить отчеты о выполненных лабораторных работах 1-го (2-го) рубежного контроля (если таковые имеются) аналогично ответам на вопросы семинарских занятий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лабораторных работ, в разделе появится сообщение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лабораторным работам отправляются только прикреплёнными файлами. Необходимость прикрепить дополнительные файлы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указывается в методических указаниях по выполнению лабораторных работ. Методические указания к выполнению лабораторных работ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найти в скачанном материале в учебном пособии конкретной дисциплины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59" y="1379011"/>
            <a:ext cx="7449590" cy="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546" y="3015987"/>
            <a:ext cx="4563112" cy="36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8" name="Овал 7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1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0">
        <p14:switch dir="l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04" y="54588"/>
            <a:ext cx="11450472" cy="300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каждой дисциплине помимо рубежных контролей предусмотрено тестирование (максимально можно будет набрать 25 баллов). Перейти к тестированию можно с помощью пункта меню                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тестирование у Вас будет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попыток и 25 вопросов. По теоретическим дисциплинам дается 2 минуты на каждый вопрос теста, по математическим дисциплинам – 15 минут на каждый вопрос теста.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6" name="Овал 5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049" y="382809"/>
            <a:ext cx="1019317" cy="53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92" y="767310"/>
            <a:ext cx="7324657" cy="153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04" y="3132162"/>
            <a:ext cx="4139700" cy="328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304" y="3129212"/>
            <a:ext cx="3694689" cy="328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36856" y="3980486"/>
            <a:ext cx="38391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 по каждой дисциплине можно скачать отдельным файлом в пункте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Загрузка-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курсы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далее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75103"/>
      </p:ext>
    </p:extLst>
  </p:cSld>
  <p:clrMapOvr>
    <a:masterClrMapping/>
  </p:clrMapOvr>
  <p:transition spd="slow" advTm="2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392113"/>
            <a:ext cx="11355388" cy="4351337"/>
          </a:xfrm>
        </p:spPr>
        <p:txBody>
          <a:bodyPr rtlCol="0">
            <a:normAutofit/>
          </a:bodyPr>
          <a:lstStyle/>
          <a:p>
            <a:pPr marL="0" indent="45085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300" y="2089150"/>
            <a:ext cx="112188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вводная лекция поможет Вам понять, как именно будет происходить учебный процесс с применением дистанционных образовательных технологий, каковы условия и рекомендации для успешного обучения.</a:t>
            </a:r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5" name="Овал 4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829" y="167523"/>
            <a:ext cx="11764355" cy="289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произошел разрыв связи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тестирования или одномоментный сбой, то следует нажать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 произойдет переход на следующий вопрос. Если соединение Интернет не восстановилось и попытка потрачена не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вине, можно связаться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добавят </a:t>
            </a:r>
            <a:r>
              <a:rPr lang="ru-RU" sz="22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попытку. Если 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обнаружили ошибку в тесте, следует пожаловаться на </a:t>
            </a:r>
            <a:r>
              <a:rPr lang="ru-RU" sz="22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     </a:t>
            </a:r>
          </a:p>
          <a:p>
            <a:pPr algn="just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тестирования нужно прокомментировать свою жалобу, чтобы была ясна претензия. Если жалоба не прокомментирована, она автоматически будет удалена из системы через 10 дней. Просмотреть список жалоб, а также прокомментировать их можно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                         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9" name="Овал 8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402" y="1277460"/>
            <a:ext cx="2356450" cy="69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879" y="2680995"/>
            <a:ext cx="943107" cy="257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664" y="3064022"/>
            <a:ext cx="7395747" cy="335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408300"/>
      </p:ext>
    </p:extLst>
  </p:cSld>
  <p:clrMapOvr>
    <a:masterClrMapping/>
  </p:clrMapOvr>
  <p:transition spd="slow" advTm="20000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45180" y="140227"/>
            <a:ext cx="5789658" cy="240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сессии Вам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выполнить контрольные и курсовые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учебным планом.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выполнению курсовых и контрольных работ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найти в скачанном материале. </a:t>
            </a:r>
          </a:p>
        </p:txBody>
      </p:sp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9" name="Овал 8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167523"/>
            <a:ext cx="3181794" cy="275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624" y="167523"/>
            <a:ext cx="2940556" cy="275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0942" y="2906984"/>
            <a:ext cx="11993896" cy="163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</a:p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прикрепить и отправить контрольную или курсовую работу, пройдя по ссылке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положительной оценки по курсовой работе, она должна быть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214" y="2629730"/>
            <a:ext cx="1400370" cy="75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274" y="4256286"/>
            <a:ext cx="7533564" cy="91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274" y="5312928"/>
            <a:ext cx="7524037" cy="892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294" y="4014735"/>
            <a:ext cx="43488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передана в институт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папке-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скорошивателе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отправка курсовых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проектов) на адрес института.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для отправки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355035,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г.Ставрополь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Кулакова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каб.220.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60183"/>
      </p:ext>
    </p:extLst>
  </p:cSld>
  <p:clrMapOvr>
    <a:masterClrMapping/>
  </p:clrMapOvr>
  <p:transition spd="slow" advTm="28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9306" y="191079"/>
            <a:ext cx="11596048" cy="163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академической разницы (в случае восстановления студента в ВУЗ или перевода учащегося из другого ВУЗа), ее можно будет просмотреть и сдать в разделе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процесс-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академической разницы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Экзамены и зачеты сдаются в виде тестирования (без рубежных контролей). Также на один тест дается по 10 попыток.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6" y="1946116"/>
            <a:ext cx="10668287" cy="413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5" name="Овал 4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898496"/>
      </p:ext>
    </p:extLst>
  </p:cSld>
  <p:clrMapOvr>
    <a:masterClrMapping/>
  </p:clrMapOvr>
  <p:transition spd="slow" advTm="11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13" y="3384051"/>
            <a:ext cx="7633988" cy="329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9306" y="191079"/>
            <a:ext cx="11596048" cy="335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количеством набранных баллов на текущий момент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-рейтинговой системе можно в разделе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 -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-рейтинговая система.</a:t>
            </a:r>
          </a:p>
          <a:p>
            <a:pPr algn="just">
              <a:lnSpc>
                <a:spcPct val="114000"/>
              </a:lnSpc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140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сдачи сессии можно наблюдать в разделе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ачетная книжка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отметки по экзаменам, зачетам и курсовым работам.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5" y="992514"/>
            <a:ext cx="6258798" cy="17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9" name="Овал 8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7601804" y="992514"/>
            <a:ext cx="3589361" cy="1705213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оценок:</a:t>
            </a:r>
          </a:p>
          <a:p>
            <a:pPr marL="355600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– 39 (не зачтено, «2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355600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– 59 (зачтено, «3»)</a:t>
            </a:r>
          </a:p>
          <a:p>
            <a:pPr marL="355600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– 80 (зачтено, «4»)</a:t>
            </a:r>
          </a:p>
          <a:p>
            <a:pPr marL="355600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– 100 (зачтено, «5»)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00299" y="2250905"/>
            <a:ext cx="22586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38800" y="2042160"/>
            <a:ext cx="288707" cy="20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38799" y="2459650"/>
            <a:ext cx="288707" cy="20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927506" y="1528391"/>
            <a:ext cx="2165198" cy="1152000"/>
            <a:chOff x="5927506" y="1528391"/>
            <a:chExt cx="2165198" cy="1152000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V="1">
              <a:off x="5927506" y="2668395"/>
              <a:ext cx="1418174" cy="185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 flipV="1">
              <a:off x="6769253" y="2103462"/>
              <a:ext cx="1152000" cy="185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7336704" y="1537924"/>
              <a:ext cx="756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9547490"/>
      </p:ext>
    </p:extLst>
  </p:cSld>
  <p:clrMapOvr>
    <a:masterClrMapping/>
  </p:clrMapOvr>
  <p:transition spd="slow" advTm="12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4639" y="259306"/>
            <a:ext cx="6455390" cy="392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отдел, в котором работают специалисты, обеспечивающие стабильную работу системы дистанционного образования. Среди них можно выделить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личный куратор для каждого из обучающихся: он контролирует процесс обучения (напоминает о задолженностях в обучении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оплате), помогает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организационные моменты, разрешать любые технические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7" y="259306"/>
            <a:ext cx="5388592" cy="379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6047" y="4333623"/>
            <a:ext cx="11843982" cy="163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группой будет закреплен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Песчанская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Петровна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Фоменко Татьяна Вениаминовна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общаться на сайте. В случае любых затруднений,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письмо своему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позвонить ((8652)56-55-63)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 он свяжется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поможет решить возникшую проблему. </a:t>
            </a:r>
          </a:p>
        </p:txBody>
      </p:sp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8" name="Овал 7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615669"/>
      </p:ext>
    </p:extLst>
  </p:cSld>
  <p:clrMapOvr>
    <a:masterClrMapping/>
  </p:clrMapOvr>
  <p:transition spd="slow" advTm="22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912" y="273235"/>
            <a:ext cx="11664287" cy="125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связаться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 пункте меню Связь выбрать раздел написать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также в этом разделе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связаться по техническим вопросам с администратором сайта или просмотреть ранние сообщения.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55" y="1493121"/>
            <a:ext cx="1276528" cy="981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80" y="2474333"/>
            <a:ext cx="6632812" cy="4206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78" y="2487975"/>
            <a:ext cx="7965882" cy="4206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4" y="2487984"/>
            <a:ext cx="12130716" cy="4127544"/>
          </a:xfrm>
          <a:prstGeom prst="rect">
            <a:avLst/>
          </a:prstGeom>
        </p:spPr>
      </p:pic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9" name="Овал 8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99566"/>
      </p:ext>
    </p:extLst>
  </p:cSld>
  <p:clrMapOvr>
    <a:masterClrMapping/>
  </p:clrMapOvr>
  <p:transition spd="slow" advClick="0" advTm="1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3038" y="362635"/>
            <a:ext cx="1139133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Важно!!!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выходите на сайт и проверяйте непрочитанные сообщения от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тьюторов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Сессии сдавать в строго установленные сроки.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Оплачивать </a:t>
            </a:r>
            <a:r>
              <a:rPr lang="ru-RU" sz="2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строго в соответствии со сроками, указанными в Вашем договоре.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несвоевременной оплаты, в сроки указанные у Вас в договоре, будет начисляться пеня и блокироваться работа в образовательном портале.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получения положительной оценки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урсовые работы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предоставлены в распечатанном виде в папке-скоросшивателе своему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тьютору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 для связи: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(8652) 56-55-63.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Адрес: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355035, г. Ставрополь, проспект Кулакова, 8, </a:t>
            </a:r>
            <a:r>
              <a:rPr lang="ru-RU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каб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220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1660488" y="6419843"/>
            <a:ext cx="415498" cy="370703"/>
            <a:chOff x="9407661" y="6398282"/>
            <a:chExt cx="415498" cy="369930"/>
          </a:xfrm>
        </p:grpSpPr>
        <p:sp>
          <p:nvSpPr>
            <p:cNvPr id="4" name="Овал 3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9407661" y="6399650"/>
              <a:ext cx="415498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5079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228600"/>
            <a:ext cx="11355388" cy="4351338"/>
          </a:xfrm>
        </p:spPr>
        <p:txBody>
          <a:bodyPr>
            <a:normAutofit/>
          </a:bodyPr>
          <a:lstStyle/>
          <a:p>
            <a:pPr marL="0" indent="450850"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поступлении в вуз Вам присваивается логин и пароль, которые вносятся в Договор оказания услуг. Воспользоваться логином и паролем Вы сможете только после Приказа о зачислении в университет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0850"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начать работу с системой необходимо в адресной строке любого браузера ввести: portal.ncgti.ru, далее ввести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аш логин и пароль, указанные в договоре.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>
              <a:buFont typeface="Arial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2292350"/>
            <a:ext cx="11287125" cy="397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8488" y="2879725"/>
            <a:ext cx="1338262" cy="327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34350" y="4675188"/>
            <a:ext cx="3521075" cy="415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42263" y="5191125"/>
            <a:ext cx="3740150" cy="415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10" name="Овал 9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1500">
        <p14:prism dir="r"/>
      </p:transition>
    </mc:Choice>
    <mc:Fallback xmlns="">
      <p:transition spd="slow" advClick="0" advTm="1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0754" y="160362"/>
            <a:ext cx="6500760" cy="4019328"/>
          </a:xfrm>
        </p:spPr>
        <p:txBody>
          <a:bodyPr rtlCol="0">
            <a:normAutofit/>
          </a:bodyPr>
          <a:lstStyle/>
          <a:p>
            <a:pPr marL="0" indent="450850" algn="just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авторизации на странице образовательного портала, перед Вами откроется страница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вводного тестирования. Прежде чем приступить к процессу обучения, Вам необходимо пройти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тест,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оценивающий Ваши знания как пользователя компьютера. Необходимо ответить на 20 вопросов, дается 3 попытки. Если ответ на вопрос подразумевает один вариант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 напротив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</a:t>
            </a:r>
            <a:r>
              <a:rPr lang="ru-RU" sz="20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переключатели   , </a:t>
            </a:r>
            <a:r>
              <a:rPr lang="ru-RU" sz="22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вариантов несколько, тогда напротив ответов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увидите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кнопки-флажки       .</a:t>
            </a:r>
          </a:p>
          <a:p>
            <a:pPr marL="0" indent="45085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592" y="2918931"/>
            <a:ext cx="50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3000" y="2918147"/>
            <a:ext cx="50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881" y="3759311"/>
            <a:ext cx="419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3356" y="3732015"/>
            <a:ext cx="42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10" name="Овал 9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60" y="160362"/>
            <a:ext cx="5296674" cy="366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2360" y="4179690"/>
            <a:ext cx="1182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5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 появятся сразу после окончания теста, для успешного прохождения теста и начала 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набрать 10 баллов из 20.</a:t>
            </a:r>
          </a:p>
        </p:txBody>
      </p:sp>
      <p:pic>
        <p:nvPicPr>
          <p:cNvPr id="13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9111" y="4852656"/>
            <a:ext cx="4891814" cy="129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72359" y="6147582"/>
            <a:ext cx="114640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удалось пройти тестирование, исчерпав все попытки,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связаться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будут добавлены.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8000">
        <p14:prism dir="u"/>
      </p:transition>
    </mc:Choice>
    <mc:Fallback xmlns=""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503" y="179823"/>
            <a:ext cx="11677935" cy="626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тестирование будет успешно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пройдено, перед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пункты меню на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меню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отображаются два подпункта: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семинарам рубежных контролей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курсы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отображаются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курсы, доступные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скачивания, а также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вопросы.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курсом понимается совокупность учебных материалов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изучаемой дисциплине.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ссылке, расположенной в столбце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«Скачать»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дисциплины, можно скачать архив с курсом.</a:t>
            </a: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быстрой и надежной загрузки файлов, мы рекомендуем использовать менеджер закачек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данной странице представлены инструкции по скачиванию и разархивированию скачанных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58" y="1080027"/>
            <a:ext cx="8602093" cy="177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6" name="Овал 5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prism dir="d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4" name="Овал 3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3" y="559063"/>
            <a:ext cx="11740341" cy="525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3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038" y="195831"/>
            <a:ext cx="11500513" cy="626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открывать учебные материалы, необходимы соответствующие программы, например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Acrobat Reader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 часть из них уже установлена на Вашем компьютере. Если возникнут проблемы при открытии файлов формата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рекомендуем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 установить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плагины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Acrobat Reader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открытия курса (после разархивации) необходимо открыть файл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Start,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корректного отображения содержимого, советуем Вам использовать браузеры 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Explorer </a:t>
            </a:r>
            <a:r>
              <a:rPr lang="ru-RU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Mozila</a:t>
            </a:r>
            <a:r>
              <a:rPr lang="en-US" sz="2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Firefox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подробнее структуру курса по одной из дисциплин. В верхней чести экрана появится меню: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программа, учебное пособие, методические рекомендации, тематический план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4000"/>
              </a:lnSpc>
              <a:spcAft>
                <a:spcPts val="0"/>
              </a:spcAf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дисциплины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объединенный по разделам и темам систематизированный перечень основных дидактических единиц государственного образовательного стандарта 3-го поколения.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33" y="3925389"/>
            <a:ext cx="10939321" cy="48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7" name="Овал 6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6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0">
        <p14:pan dir="d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038" y="195831"/>
            <a:ext cx="11500513" cy="395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just">
              <a:lnSpc>
                <a:spcPct val="114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компонент электронного курса представляет собой расширенный и конкретизированный план изучения курса, включающий цели и задачи изучения дисциплины, объяснение, чему студент должен научиться, что должен твердо знать, о чем иметь представление, какие задачи он должен уметь решать с использованием полученных знаний. Подробно рассказать о видах учебной нагрузки по данной дисциплине, порядке изучения, формах и сроках отчетности. </a:t>
            </a:r>
          </a:p>
          <a:p>
            <a:pPr algn="ctr">
              <a:lnSpc>
                <a:spcPct val="114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(календарный) план</a:t>
            </a:r>
          </a:p>
          <a:p>
            <a:pPr algn="just">
              <a:lnSpc>
                <a:spcPct val="114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распределение нагрузки по изучению учебного материала в течение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семестра.</a:t>
            </a:r>
          </a:p>
          <a:p>
            <a:pPr algn="just">
              <a:lnSpc>
                <a:spcPct val="114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6" y="3764832"/>
            <a:ext cx="3682390" cy="281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78260" y="4147554"/>
            <a:ext cx="7654347" cy="1636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</a:t>
            </a:r>
          </a:p>
          <a:p>
            <a:pPr lvl="0" algn="just">
              <a:lnSpc>
                <a:spcPct val="114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здесь отражаются актуальность, цели, задачи изучения дисциплины, связь с другими дисциплинами, связь с практической деятельностью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6" name="Овал 5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1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000">
        <p14:pan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911" y="135482"/>
            <a:ext cx="11541457" cy="549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весь необходимый лекционный материал по дисциплине. Для удобства теоретический материал разбивается по темам,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подтемам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4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или лабораторные работы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характера дисциплины. В данном разделе представлен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заданий в текстовом и графическом виде. Каждое практическое занятие в основном содержит теоретические вопросы и задачи. Лабораторная работа включает в себя: цели и задачи, теоретическое обоснование или примеры решения типовых задач, задания или задачи, список использованной литературы и ссылки на Интернет-ресурсы, а также примеры оформления лабораторных работ.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232" y="1096415"/>
            <a:ext cx="5565787" cy="177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257" y="5228029"/>
            <a:ext cx="5544763" cy="141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5"/>
          <p:cNvGrpSpPr>
            <a:grpSpLocks/>
          </p:cNvGrpSpPr>
          <p:nvPr/>
        </p:nvGrpSpPr>
        <p:grpSpPr bwMode="auto">
          <a:xfrm>
            <a:off x="11669713" y="6419843"/>
            <a:ext cx="365125" cy="370703"/>
            <a:chOff x="9416886" y="6398282"/>
            <a:chExt cx="365125" cy="369930"/>
          </a:xfrm>
        </p:grpSpPr>
        <p:sp>
          <p:nvSpPr>
            <p:cNvPr id="9" name="Овал 8"/>
            <p:cNvSpPr/>
            <p:nvPr/>
          </p:nvSpPr>
          <p:spPr>
            <a:xfrm>
              <a:off x="9416886" y="6398282"/>
              <a:ext cx="365125" cy="364363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9448605" y="6399650"/>
              <a:ext cx="300082" cy="3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5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2000">
        <p14:pan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1985</Words>
  <Application>Microsoft Office PowerPoint</Application>
  <PresentationFormat>Произвольный</PresentationFormat>
  <Paragraphs>174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Бойко</dc:creator>
  <cp:lastModifiedBy>НВ</cp:lastModifiedBy>
  <cp:revision>174</cp:revision>
  <dcterms:created xsi:type="dcterms:W3CDTF">2015-05-13T11:34:32Z</dcterms:created>
  <dcterms:modified xsi:type="dcterms:W3CDTF">2015-07-13T07:37:32Z</dcterms:modified>
</cp:coreProperties>
</file>